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notesMasterIdLst>
    <p:notesMasterId r:id="rId12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1097280"/>
            <a:ext cx="914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000000"/>
                </a:solidFill>
              </a:rPr>
              <a:t>🤝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164592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NUR FALAH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548640" y="2194560"/>
            <a:ext cx="8046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Partnership Proposal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548640" y="2834640"/>
            <a:ext cx="146304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301752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Sadaqah Jariyah App · Bank Trustee Model · 2026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457200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0"/>
            <a:ext cx="914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dirty="0">
                <a:solidFill>
                  <a:srgbClr val="000000"/>
                </a:solidFill>
              </a:rPr>
              <a:t>🤝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548640" y="13716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Let's Build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548640" y="18288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Something Perpetual</a:t>
            </a:r>
            <a:endParaRPr lang="en-US" sz="4000" dirty="0"/>
          </a:p>
        </p:txBody>
      </p:sp>
      <p:sp>
        <p:nvSpPr>
          <p:cNvPr id="6" name="Shape 4"/>
          <p:cNvSpPr/>
          <p:nvPr/>
        </p:nvSpPr>
        <p:spPr>
          <a:xfrm>
            <a:off x="548640" y="2560320"/>
            <a:ext cx="146304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283464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 us to start the conversation.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48640" y="3291840"/>
            <a:ext cx="8046720" cy="1188720"/>
          </a:xfrm>
          <a:prstGeom prst="roundRect">
            <a:avLst>
              <a:gd name="adj" fmla="val 9231"/>
            </a:avLst>
          </a:prstGeom>
          <a:solidFill>
            <a:srgbClr val="132A41"/>
          </a:solidFill>
          <a:ln/>
        </p:spPr>
      </p:sp>
      <p:sp>
        <p:nvSpPr>
          <p:cNvPr id="9" name="Text 7"/>
          <p:cNvSpPr/>
          <p:nvPr/>
        </p:nvSpPr>
        <p:spPr>
          <a:xfrm>
            <a:off x="914400" y="347472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📧  wanjauhari@gmail.com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914400" y="3794760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🌐  moslem03.falahos.my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914400" y="411480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demo: tap 🤝 Partners tab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48640" y="4663440"/>
            <a:ext cx="8046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Nur Falah · Free forever · Sadaqah Jariyah · Inspired by Bir Rumah and Abdur Rahman bin Auf ﷺ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Executive Summary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free Muslim companion app funded by sponsorships — zero user cost, maximum impact.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4864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16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54864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Integrated Features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834640" y="1737360"/>
            <a:ext cx="18288" cy="6858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9" name="Text 7"/>
          <p:cNvSpPr/>
          <p:nvPr/>
        </p:nvSpPr>
        <p:spPr>
          <a:xfrm>
            <a:off x="310896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5×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310896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Daily Engagement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577840" y="1737360"/>
            <a:ext cx="18288" cy="6858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2" name="Text 10"/>
          <p:cNvSpPr/>
          <p:nvPr/>
        </p:nvSpPr>
        <p:spPr>
          <a:xfrm>
            <a:off x="585216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PWA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585216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App Store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48640" y="2651760"/>
            <a:ext cx="8046720" cy="1371600"/>
          </a:xfrm>
          <a:prstGeom prst="roundRect">
            <a:avLst>
              <a:gd name="adj" fmla="val 6667"/>
            </a:avLst>
          </a:prstGeom>
          <a:solidFill>
            <a:srgbClr val="F5F3EE"/>
          </a:solidFill>
          <a:ln/>
        </p:spPr>
      </p:sp>
      <p:sp>
        <p:nvSpPr>
          <p:cNvPr id="15" name="Text 13"/>
          <p:cNvSpPr/>
          <p:nvPr/>
        </p:nvSpPr>
        <p:spPr>
          <a:xfrm>
            <a:off x="822960" y="2743200"/>
            <a:ext cx="7498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Proposition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22960" y="3063240"/>
            <a:ext cx="80467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marL="342900" indent="-342900">
              <a:spcAft>
                <a:spcPts val="400"/>
              </a:spcAft>
              <a:buSzPct val="100000"/>
              <a:buChar char="•"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Nur Falah is free forever — sadaqah jariyah. Users pay nothing.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822960" y="3337560"/>
            <a:ext cx="80467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marL="342900" indent="-342900">
              <a:spcAft>
                <a:spcPts val="400"/>
              </a:spcAft>
              <a:buSzPct val="100000"/>
              <a:buChar char="•"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Funded entirely by bank and eWallet sponsorships + waqf management fee share.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822960" y="3611880"/>
            <a:ext cx="80467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marL="342900" indent="-342900">
              <a:spcAft>
                <a:spcPts val="400"/>
              </a:spcAft>
              <a:buSzPct val="100000"/>
              <a:buChar char="•"/>
            </a:pPr>
            <a:r>
              <a:rPr lang="en-US" sz="13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Islamic bank acts as waqf trustee: holds funds, invests, distributes, reports.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548640" y="4206240"/>
            <a:ext cx="8046720" cy="548640"/>
          </a:xfrm>
          <a:prstGeom prst="roundRect">
            <a:avLst>
              <a:gd name="adj" fmla="val 13333"/>
            </a:avLst>
          </a:prstGeom>
          <a:solidFill>
            <a:srgbClr val="0A1628"/>
          </a:solidFill>
          <a:ln/>
        </p:spPr>
      </p:sp>
      <p:sp>
        <p:nvSpPr>
          <p:cNvPr id="20" name="Text 18"/>
          <p:cNvSpPr/>
          <p:nvPr/>
        </p:nvSpPr>
        <p:spPr>
          <a:xfrm>
            <a:off x="822960" y="4251960"/>
            <a:ext cx="7498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💡  The prayer habit IS the giving habit. 5 daily touchpoints = micro-giving at scale.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Opportunity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$XXB market with zero fit-for-purpose digital giving infrastructure.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3749040" cy="1188720"/>
          </a:xfrm>
          <a:prstGeom prst="roundRect">
            <a:avLst>
              <a:gd name="adj" fmla="val 7692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1554480"/>
            <a:ext cx="54864" cy="118872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🇲🇾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18872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Malaysia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1965960"/>
            <a:ext cx="2926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30M+ Muslims • 100% mobile penetration • RM 1B+ annual zakat collection • 6 Islamic banks • 20M+ eWallet users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846320" y="1554480"/>
            <a:ext cx="3749040" cy="1188720"/>
          </a:xfrm>
          <a:prstGeom prst="roundRect">
            <a:avLst>
              <a:gd name="adj" fmla="val 7692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846320" y="1554480"/>
            <a:ext cx="54864" cy="1188720"/>
          </a:xfrm>
          <a:prstGeom prst="rect">
            <a:avLst/>
          </a:prstGeom>
          <a:solidFill>
            <a:srgbClr val="1ABC9C"/>
          </a:solidFill>
          <a:ln/>
        </p:spPr>
      </p:sp>
      <p:sp>
        <p:nvSpPr>
          <p:cNvPr id="13" name="Text 11"/>
          <p:cNvSpPr/>
          <p:nvPr/>
        </p:nvSpPr>
        <p:spPr>
          <a:xfrm>
            <a:off x="502920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🇬🇧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548640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United Kingdom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0" y="1965960"/>
            <a:ext cx="2926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4M British Muslims • £300M+ charitable giving annually • 3 Islamic banks • 0 Muslim companion apps with embedded banking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548640" y="2926080"/>
            <a:ext cx="3749040" cy="1188720"/>
          </a:xfrm>
          <a:prstGeom prst="roundRect">
            <a:avLst>
              <a:gd name="adj" fmla="val 7692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548640" y="2926080"/>
            <a:ext cx="54864" cy="1188720"/>
          </a:xfrm>
          <a:prstGeom prst="rect">
            <a:avLst/>
          </a:prstGeom>
          <a:solidFill>
            <a:srgbClr val="2ECC71"/>
          </a:solidFill>
          <a:ln/>
        </p:spPr>
      </p:sp>
      <p:sp>
        <p:nvSpPr>
          <p:cNvPr id="18" name="Text 16"/>
          <p:cNvSpPr/>
          <p:nvPr/>
        </p:nvSpPr>
        <p:spPr>
          <a:xfrm>
            <a:off x="731520" y="30632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📱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188720" y="30632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eWallet Ecosystem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337560"/>
            <a:ext cx="2926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TNG 30M users • GrabPay 20M • ShopeePay 25M • All competing for daily engagement. Prayer times = 5 daily opens.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846320" y="2926080"/>
            <a:ext cx="3749040" cy="1188720"/>
          </a:xfrm>
          <a:prstGeom prst="roundRect">
            <a:avLst>
              <a:gd name="adj" fmla="val 7692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846320" y="2926080"/>
            <a:ext cx="54864" cy="118872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23" name="Text 21"/>
          <p:cNvSpPr/>
          <p:nvPr/>
        </p:nvSpPr>
        <p:spPr>
          <a:xfrm>
            <a:off x="5029200" y="30632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⛲</a:t>
            </a:r>
            <a:endParaRPr lang="en-US" sz="2200" dirty="0"/>
          </a:p>
        </p:txBody>
      </p:sp>
      <p:sp>
        <p:nvSpPr>
          <p:cNvPr id="24" name="Text 22"/>
          <p:cNvSpPr/>
          <p:nvPr/>
        </p:nvSpPr>
        <p:spPr>
          <a:xfrm>
            <a:off x="5486400" y="30632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Cash Waqf Unserved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5486400" y="3337560"/>
            <a:ext cx="29260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Muslim app offers transparent, bank-trusteed cash waqf with per-user dashboards. First-mover advantage is available NOW.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548640" y="4297680"/>
            <a:ext cx="8046720" cy="502920"/>
          </a:xfrm>
          <a:prstGeom prst="roundRect">
            <a:avLst>
              <a:gd name="adj" fmla="val 14545"/>
            </a:avLst>
          </a:prstGeom>
          <a:solidFill>
            <a:srgbClr val="F5F3EE"/>
          </a:solidFill>
          <a:ln/>
        </p:spPr>
      </p:sp>
      <p:sp>
        <p:nvSpPr>
          <p:cNvPr id="27" name="Text 25"/>
          <p:cNvSpPr/>
          <p:nvPr/>
        </p:nvSpPr>
        <p:spPr>
          <a:xfrm>
            <a:off x="822960" y="4325112"/>
            <a:ext cx="7498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⏰  Bank Muamalat ATLAS launched June 2025 — actively seeking ecosystem partners. Window is open.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 Win-Win Model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548640" y="1051560"/>
            <a:ext cx="109728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" name="Shape 3"/>
          <p:cNvSpPr/>
          <p:nvPr/>
        </p:nvSpPr>
        <p:spPr>
          <a:xfrm>
            <a:off x="548640" y="1371600"/>
            <a:ext cx="2468880" cy="3200400"/>
          </a:xfrm>
          <a:prstGeom prst="roundRect">
            <a:avLst>
              <a:gd name="adj" fmla="val 3704"/>
            </a:avLst>
          </a:prstGeom>
          <a:solidFill>
            <a:srgbClr val="132A41"/>
          </a:solidFill>
          <a:ln/>
        </p:spPr>
      </p:sp>
      <p:sp>
        <p:nvSpPr>
          <p:cNvPr id="6" name="Text 4"/>
          <p:cNvSpPr/>
          <p:nvPr/>
        </p:nvSpPr>
        <p:spPr>
          <a:xfrm>
            <a:off x="548640" y="150876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</a:rPr>
              <a:t>👤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548640" y="192024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Users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31520" y="2377440"/>
            <a:ext cx="21031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app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Prayer 5× daily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Quran &amp; Qibla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Zakat calculation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Bir Nur waqf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Zero cost forever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Trust through bank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383280" y="1371600"/>
            <a:ext cx="2468880" cy="3200400"/>
          </a:xfrm>
          <a:prstGeom prst="roundRect">
            <a:avLst>
              <a:gd name="adj" fmla="val 3704"/>
            </a:avLst>
          </a:prstGeom>
          <a:solidFill>
            <a:srgbClr val="132A41"/>
          </a:solidFill>
          <a:ln/>
        </p:spPr>
      </p:sp>
      <p:sp>
        <p:nvSpPr>
          <p:cNvPr id="10" name="Text 8"/>
          <p:cNvSpPr/>
          <p:nvPr/>
        </p:nvSpPr>
        <p:spPr>
          <a:xfrm>
            <a:off x="3383280" y="150876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</a:rPr>
              <a:t>🤝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3383280" y="192024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Partners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566160" y="2377440"/>
            <a:ext cx="21031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 ↔ eWallet ↔ Sponsor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5× daily engagement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New account pipeline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Waqf AUM growth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CSR / ESG metrics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First-mover brand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6217920" y="1371600"/>
            <a:ext cx="2468880" cy="3200400"/>
          </a:xfrm>
          <a:prstGeom prst="roundRect">
            <a:avLst>
              <a:gd name="adj" fmla="val 3704"/>
            </a:avLst>
          </a:prstGeom>
          <a:solidFill>
            <a:srgbClr val="132A41"/>
          </a:solidFill>
          <a:ln/>
        </p:spPr>
      </p:sp>
      <p:sp>
        <p:nvSpPr>
          <p:cNvPr id="14" name="Text 12"/>
          <p:cNvSpPr/>
          <p:nvPr/>
        </p:nvSpPr>
        <p:spPr>
          <a:xfrm>
            <a:off x="6217920" y="150876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000000"/>
                </a:solidFill>
              </a:rPr>
              <a:t>🤲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6217920" y="1920240"/>
            <a:ext cx="2468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Society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6400800" y="2377440"/>
            <a:ext cx="21031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Perpetual giving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Orphans fed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Students educated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Communities watered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Healthcare funded</a:t>
            </a:r>
            <a:endParaRPr lang="en-US" sz="110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Everyone benefits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548640" y="4663440"/>
            <a:ext cx="8046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user fees · Sponsored by partners · Managed by bank trustees · Perpetual benefit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Tier 1 — Bank Trustee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Flagship partnership · RM 15K – 25K / month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3749040" cy="1280160"/>
          </a:xfrm>
          <a:prstGeom prst="roundRect">
            <a:avLst>
              <a:gd name="adj" fmla="val 7143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1554480"/>
            <a:ext cx="54864" cy="128016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🏛️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18872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Bank's Role (Nazir / Mutawalli)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1965960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Fund custody for all user giving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Invest waqf pool in Shariah assets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Distribute returns to verified charities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Per-user reporting dashboard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Annual Shariah compliance certificate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Promote app to bank's customer base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846320" y="1554480"/>
            <a:ext cx="3749040" cy="1280160"/>
          </a:xfrm>
          <a:prstGeom prst="roundRect">
            <a:avLst>
              <a:gd name="adj" fmla="val 7143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846320" y="1554480"/>
            <a:ext cx="54864" cy="128016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13" name="Text 11"/>
          <p:cNvSpPr/>
          <p:nvPr/>
        </p:nvSpPr>
        <p:spPr>
          <a:xfrm>
            <a:off x="502920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📈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548640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Bank's Return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0" y="1965960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5× daily brand engagement (prayer times)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New account pipeline via ZakatCalc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Waqf AUM = fee-generating assets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CSR / ESG metrics for annual report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Co-branded PWA: prayer.[bank].my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Digital leadership positioning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548640" y="3017520"/>
            <a:ext cx="8046720" cy="1554480"/>
          </a:xfrm>
          <a:prstGeom prst="roundRect">
            <a:avLst>
              <a:gd name="adj" fmla="val 5882"/>
            </a:avLst>
          </a:prstGeom>
          <a:solidFill>
            <a:srgbClr val="F5F3EE"/>
          </a:solidFill>
          <a:ln/>
        </p:spPr>
      </p:sp>
      <p:sp>
        <p:nvSpPr>
          <p:cNvPr id="17" name="Text 15"/>
          <p:cNvSpPr/>
          <p:nvPr/>
        </p:nvSpPr>
        <p:spPr>
          <a:xfrm>
            <a:off x="822960" y="3108960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Year 1 — Target KPIs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822960" y="347472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Active Users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389120" y="347472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20K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6217920" y="347472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50K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822960" y="374904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Bank Accounts via App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389120" y="374904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500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217920" y="374904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2,000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822960" y="402336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Waqf Pool Collected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389120" y="402336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RM 100K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6217920" y="402336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RM 500K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822960" y="4297680"/>
            <a:ext cx="3200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Zakat/Sadaqah Through Bank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389120" y="429768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RM 500K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6217920" y="429768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RM 2M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4389120" y="3163824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Conservative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6217920" y="3163824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C9A84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Tier 2 — eWallet Distributor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Mass reach · RM 50K – 100K / year · Daily engagement boost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3749040" cy="914400"/>
          </a:xfrm>
          <a:prstGeom prst="roundRect">
            <a:avLst>
              <a:gd name="adj" fmla="val 10000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1554480"/>
            <a:ext cx="54864" cy="914400"/>
          </a:xfrm>
          <a:prstGeom prst="rect">
            <a:avLst/>
          </a:prstGeom>
          <a:solidFill>
            <a:srgbClr val="2ECC71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📱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18872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Prayer Mini-App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1965960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 the full PWA inside your eWallet. No development — we provide the embed code. Users get prayer times, qibla, Quran.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846320" y="1554480"/>
            <a:ext cx="3749040" cy="914400"/>
          </a:xfrm>
          <a:prstGeom prst="roundRect">
            <a:avLst>
              <a:gd name="adj" fmla="val 10000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846320" y="1554480"/>
            <a:ext cx="54864" cy="914400"/>
          </a:xfrm>
          <a:prstGeom prst="rect">
            <a:avLst/>
          </a:prstGeom>
          <a:solidFill>
            <a:srgbClr val="1ABC9C"/>
          </a:solidFill>
          <a:ln/>
        </p:spPr>
      </p:sp>
      <p:sp>
        <p:nvSpPr>
          <p:cNvPr id="13" name="Text 11"/>
          <p:cNvSpPr/>
          <p:nvPr/>
        </p:nvSpPr>
        <p:spPr>
          <a:xfrm>
            <a:off x="502920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🔄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548640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5× Daily Opens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0" y="1965960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Prayer reminders drive users back to your wallet 5 times a day. Compare to your current 1-2 opens/day average.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548640" y="2651760"/>
            <a:ext cx="3749040" cy="914400"/>
          </a:xfrm>
          <a:prstGeom prst="roundRect">
            <a:avLst>
              <a:gd name="adj" fmla="val 10000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548640" y="2651760"/>
            <a:ext cx="54864" cy="914400"/>
          </a:xfrm>
          <a:prstGeom prst="rect">
            <a:avLst/>
          </a:prstGeom>
          <a:solidFill>
            <a:srgbClr val="2ECC71"/>
          </a:solidFill>
          <a:ln/>
        </p:spPr>
      </p:sp>
      <p:sp>
        <p:nvSpPr>
          <p:cNvPr id="18" name="Text 16"/>
          <p:cNvSpPr/>
          <p:nvPr/>
        </p:nvSpPr>
        <p:spPr>
          <a:xfrm>
            <a:off x="731520" y="27889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💳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1188720" y="278892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Sadaqah Transaction Volume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063240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One-tap micro-donations from wallet balance. Flows through bank trustee. Adds payment volume + goodwill.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846320" y="2651760"/>
            <a:ext cx="3749040" cy="914400"/>
          </a:xfrm>
          <a:prstGeom prst="roundRect">
            <a:avLst>
              <a:gd name="adj" fmla="val 10000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4846320" y="2651760"/>
            <a:ext cx="54864" cy="91440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3" name="Text 21"/>
          <p:cNvSpPr/>
          <p:nvPr/>
        </p:nvSpPr>
        <p:spPr>
          <a:xfrm>
            <a:off x="5029200" y="27889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🌙</a:t>
            </a:r>
            <a:endParaRPr lang="en-US" sz="2200" dirty="0"/>
          </a:p>
        </p:txBody>
      </p:sp>
      <p:sp>
        <p:nvSpPr>
          <p:cNvPr id="24" name="Text 22"/>
          <p:cNvSpPr/>
          <p:nvPr/>
        </p:nvSpPr>
        <p:spPr>
          <a:xfrm>
            <a:off x="5486400" y="278892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Ramadan Campaign Ready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5486400" y="3063240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giving season. Launch co-branded campaign: "Your Ramadan Companion by [eWallet]". 7 months to prepare.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548640" y="3840480"/>
            <a:ext cx="8046720" cy="640080"/>
          </a:xfrm>
          <a:prstGeom prst="roundRect">
            <a:avLst>
              <a:gd name="adj" fmla="val 11429"/>
            </a:avLst>
          </a:prstGeom>
          <a:solidFill>
            <a:srgbClr val="F5F3EE"/>
          </a:solidFill>
          <a:ln/>
        </p:spPr>
      </p:sp>
      <p:sp>
        <p:nvSpPr>
          <p:cNvPr id="27" name="Text 25"/>
          <p:cNvSpPr/>
          <p:nvPr/>
        </p:nvSpPr>
        <p:spPr>
          <a:xfrm>
            <a:off x="822960" y="3931920"/>
            <a:ext cx="7498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Partners:  Touch 'n Go eWallet (30M)  ·  GrabPay (20M)  ·  ShopeePay (25M)  ·  Boost (10M)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Tier 3 — UK Islamic Bank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4M British Muslims · £3K – 5K / month · Zero competitor apps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548640" y="1554480"/>
            <a:ext cx="3749040" cy="1645920"/>
          </a:xfrm>
          <a:prstGeom prst="roundRect">
            <a:avLst>
              <a:gd name="adj" fmla="val 5556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1554480"/>
            <a:ext cx="54864" cy="1645920"/>
          </a:xfrm>
          <a:prstGeom prst="rect">
            <a:avLst/>
          </a:prstGeom>
          <a:solidFill>
            <a:srgbClr val="1ABC9C"/>
          </a:solidFill>
          <a:ln/>
        </p:spPr>
      </p:sp>
      <p:sp>
        <p:nvSpPr>
          <p:cNvPr id="8" name="Text 6"/>
          <p:cNvSpPr/>
          <p:nvPr/>
        </p:nvSpPr>
        <p:spPr>
          <a:xfrm>
            <a:off x="73152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🇬🇧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118872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Why the UK?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1965960"/>
            <a:ext cx="292608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4M British Muslims — growing population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£300M+ annual Islamic charitable giving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3 Islamic banks: Al Rayyan, Gatehouse, BLME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0 Muslim companion apps with integrated banking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Zakat eligible for HMRC Gift Aid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First-mover advantage is absolute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846320" y="1554480"/>
            <a:ext cx="3749040" cy="1645920"/>
          </a:xfrm>
          <a:prstGeom prst="roundRect">
            <a:avLst>
              <a:gd name="adj" fmla="val 5556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846320" y="1554480"/>
            <a:ext cx="54864" cy="164592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13" name="Text 11"/>
          <p:cNvSpPr/>
          <p:nvPr/>
        </p:nvSpPr>
        <p:spPr>
          <a:xfrm>
            <a:off x="5029200" y="169164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📋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5486400" y="16916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UK-Specific Features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0" y="1965960"/>
            <a:ext cx="292608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Prayer times: London, Birmingham, Manchester, Bradford, Glasgow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Zakat calculator in GBP with HMRC tax relief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GBP-denominated cash waqf (UK Sukuk, Islamic REITs)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Charity Account integration via bank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IHT + Islamic will (Hibah) planning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FCA-regulated trustee framework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548640" y="3474720"/>
            <a:ext cx="8046720" cy="822960"/>
          </a:xfrm>
          <a:prstGeom prst="roundRect">
            <a:avLst>
              <a:gd name="adj" fmla="val 11111"/>
            </a:avLst>
          </a:prstGeom>
          <a:solidFill>
            <a:srgbClr val="0A1628"/>
          </a:solidFill>
          <a:ln/>
        </p:spPr>
      </p:sp>
      <p:sp>
        <p:nvSpPr>
          <p:cNvPr id="17" name="Text 15"/>
          <p:cNvSpPr/>
          <p:nvPr/>
        </p:nvSpPr>
        <p:spPr>
          <a:xfrm>
            <a:off x="822960" y="3566160"/>
            <a:ext cx="74980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💷  Al Rayyan Bank already has an Islamic Charity Account product. Combined with Nur Falah: users calculate zakat in GBP → pay to Al Rayyan Charity Account → get HMRC tax relief → track impact.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457200"/>
            <a:ext cx="8046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Proven Precedent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960120"/>
            <a:ext cx="91440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5" name="Text 3"/>
          <p:cNvSpPr/>
          <p:nvPr/>
        </p:nvSpPr>
        <p:spPr>
          <a:xfrm>
            <a:off x="548640" y="1097280"/>
            <a:ext cx="8046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 Rajhi Bank × TheNoor (2023)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54864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2.8M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54864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Registered Users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834640" y="1737360"/>
            <a:ext cx="18288" cy="548640"/>
          </a:xfrm>
          <a:prstGeom prst="rect">
            <a:avLst/>
          </a:prstGeom>
          <a:solidFill>
            <a:srgbClr val="334455"/>
          </a:solidFill>
          <a:ln/>
        </p:spPr>
      </p:sp>
      <p:sp>
        <p:nvSpPr>
          <p:cNvPr id="9" name="Text 7"/>
          <p:cNvSpPr/>
          <p:nvPr/>
        </p:nvSpPr>
        <p:spPr>
          <a:xfrm>
            <a:off x="310896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197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310896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Countries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577840" y="1737360"/>
            <a:ext cx="18288" cy="548640"/>
          </a:xfrm>
          <a:prstGeom prst="rect">
            <a:avLst/>
          </a:prstGeom>
          <a:solidFill>
            <a:srgbClr val="334455"/>
          </a:solidFill>
          <a:ln/>
        </p:spPr>
      </p:sp>
      <p:sp>
        <p:nvSpPr>
          <p:cNvPr id="12" name="Text 10"/>
          <p:cNvSpPr/>
          <p:nvPr/>
        </p:nvSpPr>
        <p:spPr>
          <a:xfrm>
            <a:off x="5852160" y="1645920"/>
            <a:ext cx="25603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2023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5852160" y="2148840"/>
            <a:ext cx="2560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8899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Launch Year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548640" y="2468880"/>
            <a:ext cx="8046720" cy="2011680"/>
          </a:xfrm>
          <a:prstGeom prst="roundRect">
            <a:avLst>
              <a:gd name="adj" fmla="val 4545"/>
            </a:avLst>
          </a:prstGeom>
          <a:solidFill>
            <a:srgbClr val="132A41"/>
          </a:solidFill>
          <a:ln/>
        </p:spPr>
      </p:sp>
      <p:sp>
        <p:nvSpPr>
          <p:cNvPr id="15" name="Text 13"/>
          <p:cNvSpPr/>
          <p:nvPr/>
        </p:nvSpPr>
        <p:spPr>
          <a:xfrm>
            <a:off x="822960" y="2560320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we learned: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822960" y="2880360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Banks will sponsor a lifestyle app that drives daily engagement with self-qualifying Muslim users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822960" y="3172968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2.8M users in under 2 years proves the demand — no advertising needed, just organic distribution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822960" y="3465576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TheNoor is ad-based only. Nur Falah goes deeper: actual charitable giving through the bank as trustee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822960" y="3758184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Al Rajhi promoted TheNoor to its 2M+ Islamic banking customers — customer base = distribution engine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822960" y="4050792"/>
            <a:ext cx="7498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▸  Nur Falah's model is bank + bank: deeper integration, recurring revenue, waqf AUM, not just ads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548640" y="457200"/>
            <a:ext cx="731520" cy="36576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4" name="Text 2"/>
          <p:cNvSpPr/>
          <p:nvPr/>
        </p:nvSpPr>
        <p:spPr>
          <a:xfrm>
            <a:off x="548640" y="594360"/>
            <a:ext cx="80467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Partnership Roadmap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548640" y="105156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inquiry to launch: 8 weeks to co-branded PWA.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1325880" y="1508760"/>
            <a:ext cx="274320" cy="274320"/>
          </a:xfrm>
          <a:prstGeom prst="ellipse">
            <a:avLst/>
          </a:prstGeom>
          <a:solidFill>
            <a:srgbClr val="C9A84C"/>
          </a:solidFill>
          <a:ln/>
        </p:spPr>
      </p:sp>
      <p:sp>
        <p:nvSpPr>
          <p:cNvPr id="7" name="Text 5"/>
          <p:cNvSpPr/>
          <p:nvPr/>
        </p:nvSpPr>
        <p:spPr>
          <a:xfrm>
            <a:off x="548640" y="1874520"/>
            <a:ext cx="1965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Week 1-2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48640" y="2194560"/>
            <a:ext cx="1965960" cy="2377440"/>
          </a:xfrm>
          <a:prstGeom prst="roundRect">
            <a:avLst>
              <a:gd name="adj" fmla="val 4651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48640" y="2194560"/>
            <a:ext cx="54864" cy="23774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0" name="Text 8"/>
          <p:cNvSpPr/>
          <p:nvPr/>
        </p:nvSpPr>
        <p:spPr>
          <a:xfrm>
            <a:off x="731520" y="23317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🔍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188720" y="2331720"/>
            <a:ext cx="1143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Discovery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188720" y="2606040"/>
            <a:ext cx="114300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Partnership agreement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Technical requirements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Shariah board review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Legal framework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3474720" y="1508760"/>
            <a:ext cx="274320" cy="274320"/>
          </a:xfrm>
          <a:prstGeom prst="ellipse">
            <a:avLst/>
          </a:prstGeom>
          <a:solidFill>
            <a:srgbClr val="C9A84C"/>
          </a:solidFill>
          <a:ln/>
        </p:spPr>
      </p:sp>
      <p:sp>
        <p:nvSpPr>
          <p:cNvPr id="14" name="Text 12"/>
          <p:cNvSpPr/>
          <p:nvPr/>
        </p:nvSpPr>
        <p:spPr>
          <a:xfrm>
            <a:off x="2697480" y="1874520"/>
            <a:ext cx="1965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Week 3-4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2697480" y="2194560"/>
            <a:ext cx="1965960" cy="2377440"/>
          </a:xfrm>
          <a:prstGeom prst="roundRect">
            <a:avLst>
              <a:gd name="adj" fmla="val 4651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697480" y="2194560"/>
            <a:ext cx="54864" cy="23774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17" name="Text 15"/>
          <p:cNvSpPr/>
          <p:nvPr/>
        </p:nvSpPr>
        <p:spPr>
          <a:xfrm>
            <a:off x="2880360" y="23317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🔧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3337560" y="2331720"/>
            <a:ext cx="1143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Integration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3337560" y="2606040"/>
            <a:ext cx="114300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API endpoint setup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Bank branding applied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Co-branded PWA deployed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QA testing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5623560" y="1508760"/>
            <a:ext cx="274320" cy="274320"/>
          </a:xfrm>
          <a:prstGeom prst="ellipse">
            <a:avLst/>
          </a:prstGeom>
          <a:solidFill>
            <a:srgbClr val="C9A84C"/>
          </a:solidFill>
          <a:ln/>
        </p:spPr>
      </p:sp>
      <p:sp>
        <p:nvSpPr>
          <p:cNvPr id="21" name="Text 19"/>
          <p:cNvSpPr/>
          <p:nvPr/>
        </p:nvSpPr>
        <p:spPr>
          <a:xfrm>
            <a:off x="4846320" y="1874520"/>
            <a:ext cx="1965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Week 5-6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846320" y="2194560"/>
            <a:ext cx="1965960" cy="2377440"/>
          </a:xfrm>
          <a:prstGeom prst="roundRect">
            <a:avLst>
              <a:gd name="adj" fmla="val 4651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4846320" y="2194560"/>
            <a:ext cx="54864" cy="23774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24" name="Text 22"/>
          <p:cNvSpPr/>
          <p:nvPr/>
        </p:nvSpPr>
        <p:spPr>
          <a:xfrm>
            <a:off x="5029200" y="23317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✅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5486400" y="2331720"/>
            <a:ext cx="1143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5486400" y="2606040"/>
            <a:ext cx="114300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Security audit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Shariah compliance cert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UAT with bank team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Marketing prep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7772400" y="1508760"/>
            <a:ext cx="274320" cy="274320"/>
          </a:xfrm>
          <a:prstGeom prst="ellipse">
            <a:avLst/>
          </a:prstGeom>
          <a:solidFill>
            <a:srgbClr val="C9A84C"/>
          </a:solidFill>
          <a:ln/>
        </p:spPr>
      </p:sp>
      <p:sp>
        <p:nvSpPr>
          <p:cNvPr id="28" name="Text 26"/>
          <p:cNvSpPr/>
          <p:nvPr/>
        </p:nvSpPr>
        <p:spPr>
          <a:xfrm>
            <a:off x="6995160" y="1874520"/>
            <a:ext cx="1965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C9A84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Week 7-8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6995160" y="2194560"/>
            <a:ext cx="1965960" cy="2377440"/>
          </a:xfrm>
          <a:prstGeom prst="roundRect">
            <a:avLst>
              <a:gd name="adj" fmla="val 4651"/>
            </a:avLst>
          </a:prstGeom>
          <a:solidFill>
            <a:srgbClr val="F5F3EE"/>
          </a:solidFill>
          <a:ln/>
          <a:effectLst>
            <a:outerShdw sx="100000" sy="100000" kx="0" ky="0" algn="bl" rotWithShape="0" blurRad="50800" dist="25400" dir="16200000">
              <a:srgbClr val="000000">
                <a:alpha val="8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995160" y="2194560"/>
            <a:ext cx="54864" cy="2377440"/>
          </a:xfrm>
          <a:prstGeom prst="rect">
            <a:avLst/>
          </a:prstGeom>
          <a:solidFill>
            <a:srgbClr val="C9A84C"/>
          </a:solidFill>
          <a:ln/>
        </p:spPr>
      </p:sp>
      <p:sp>
        <p:nvSpPr>
          <p:cNvPr id="31" name="Text 29"/>
          <p:cNvSpPr/>
          <p:nvPr/>
        </p:nvSpPr>
        <p:spPr>
          <a:xfrm>
            <a:off x="7178040" y="233172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dirty="0">
                <a:solidFill>
                  <a:srgbClr val="000000"/>
                </a:solidFill>
              </a:rPr>
              <a:t>🚀</a:t>
            </a:r>
            <a:endParaRPr lang="en-US" sz="2200" dirty="0"/>
          </a:p>
        </p:txBody>
      </p:sp>
      <p:sp>
        <p:nvSpPr>
          <p:cNvPr id="32" name="Text 30"/>
          <p:cNvSpPr/>
          <p:nvPr/>
        </p:nvSpPr>
        <p:spPr>
          <a:xfrm>
            <a:off x="7635240" y="2331720"/>
            <a:ext cx="1143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Launch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7635240" y="2606040"/>
            <a:ext cx="1143000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SMS/email to bank customers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Ramadan campaign (if Oct)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Monitor + optimize</a:t>
            </a:r>
            <a:endParaRPr lang="en-US" sz="105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50" dirty="0">
                <a:solidFill>
                  <a:srgbClr val="4A556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Full reporting</a:t>
            </a:r>
            <a:endParaRPr lang="en-US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2026-08-08T11:15:21Z</dcterms:created>
  <dcterms:modified xsi:type="dcterms:W3CDTF">2026-08-08T11:15:21Z</dcterms:modified>
</cp:coreProperties>
</file>